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Ivan L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51F38D-EC69-4D12-AE5F-FC12DD098CDA}">
  <a:tblStyle styleId="{2E51F38D-EC69-4D12-AE5F-FC12DD098CD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03T06:21:39.517">
    <p:pos x="6000" y="0"/>
    <p:text>Delete if you want to.  I thought it would help give some context to the next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f6565bf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f6565b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c5fc2bf7b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2c5fc2bf7b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af679ece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af679ece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f679eceb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af679eceb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c5fc2bf7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2c5fc2bf7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were the kinetic expressions given in the AspenTech document and the ones that the authors used the fortran subroutines for (that we cannot use).</a:t>
            </a:r>
            <a:endParaRPr/>
          </a:p>
          <a:p>
            <a:pPr indent="0" lvl="0" marL="0" rtl="0" algn="l">
              <a:spcBef>
                <a:spcPts val="0"/>
              </a:spcBef>
              <a:spcAft>
                <a:spcPts val="0"/>
              </a:spcAft>
              <a:buNone/>
            </a:pPr>
            <a:r>
              <a:rPr lang="en"/>
              <a:t>As can be seen, they don’t look like the power law expressions we are accustomed to, so I decided to set up Custom equations under the Reactions folder in Aspen. I used an example file from Design 1 to guide some of the input for the parameters. Other things were just guessed.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2c5fc2bf7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2c5fc2bf7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clicking on Reactions and starting a new set, Aspen will ask for chemical equations and the stoichiometry. The tab “Kinetic” then asks you to input a kinetic factor (left section) and driving force (right section). You have to do this for each reaction in the 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took the kinetic factor as just the rate constant of the reaction. K is the pre-exponential factor (I think) and E is the activation energy (I think). For these values, I used the source at the bottom of the slide to find example values since AspenTech just gave an expression.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driving force, I used the settings from the Design 1 example file. I’m not sure if all of it is correct. Since everything happens in the vapor phase, I used partial pressure. In terms of the rate basis, it should probably be based on catalyst weight, but for the sake of time, I stuck with the default reactor volume setting. Same issue with the stoichiometric coefficients.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custom equations, I took it as is. Constants go in the top section. Variables (pressure, temperature, mole fractions) go in the middle </a:t>
            </a:r>
            <a:r>
              <a:rPr lang="en"/>
              <a:t>section. The actual custom term goes in the “Define equations” section. I substituted all of the expressions I could into the main kinetic expressions and then typed them in. After typing them in, you have to go back to the kinetic tab and select the correct custom term for each reaction.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steam reforming reaction uses the first custom term while the CO conversion reaction uses the second term. This is just for the steam reforming section of the flowchart. The CO conversion section uses other reaction sets. In total, there are 3 sets: Reforming, High Temperature (HT) shift, and low temperature (LT) shift.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think for the kinetics, Aspen uses kinetic factor x driving force x custom term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af6565bfee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af6565bfee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three units are for steam reforming, the last four (2 coolers, 2 PFRS) are for CO conversion.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tried to replicate what the example Ammonia file used.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Ammonia file used 2 Rstoic and 2 RPlug for steam reforming.  2 Rplug, 2 coolers, a heat exchanger, and split and mix points for CO conversion. I’m not entirely sure why it was so complicated. Maybe for saving energy or regulations or something.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what I observed, the Rstoic in the steam reforming section is used to generate more steam from the hydrogen we produced and the fresh oxygen in the Air stream. This helps push the reaction forward and produce even more hydrogen than we would have otherwise got in RPlug2 (Le chatelier’s principle maybe, take from products, add to reactants). In the results, moles of hydrogen goes from 3300 (after RPlug1) to 2600 (after Rstoic) and then to 3600 (after RPlug2).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CO conversion, the first PFR is at high temperature. This takes advantage of fast reaction rates but won’t achieve full conversion due to Le Chatelier’s principle. As heat accumulates (adiabatic reactor), the forward direction for hydrogen production becomes unfavorable. After going through cooling, the Low Temperature PFR completes the conversion to give maximum hydrogen and minimal CO remaining.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f679eceb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af679eceb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specifications came from the example Ammonia file as well. Could probably use different settings and get somewhat similar results. Make sure they are high temperature and high pressure.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f679eceb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f679eceb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f67b5ab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af67b5ab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f679eceb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f679eceb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maybe say the speaker notes from slide 13 here instead.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SYNGAS is the immediate result of only steam reforming.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Compare SYNGAS and POSTHT to show the importance of carbon </a:t>
            </a:r>
            <a:r>
              <a:rPr lang="en"/>
              <a:t>monoxide</a:t>
            </a:r>
            <a:r>
              <a:rPr lang="en"/>
              <a:t> </a:t>
            </a:r>
            <a:r>
              <a:rPr lang="en"/>
              <a:t>conversion</a:t>
            </a:r>
            <a:r>
              <a:rPr lang="en"/>
              <a:t> for producing more </a:t>
            </a:r>
            <a:r>
              <a:rPr lang="en"/>
              <a:t>hydrogen (and how a lot of CO is converted with just the High Temp PFR).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Compare POSTHT and POSTLT carbon monoxide content to show that the conversion is completed.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f6565bfee_1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f6565bfee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f679ece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af679ece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ammonia synthesis portion of the flowchart I created failed. The bottom two images are from the example Ammonia file and should be what it looks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what I observed, there seems to be a lot of recycling to increase yield of ammonia. Maybe even some added initial ammonia to “jumpstart” the process.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f6565bfe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af6565bfe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f679eceb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f679eceb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af6565bfee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af6565bfee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exothermic nature of the WGSR will be important later on during the design of the flowchart.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af6565bfe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af6565bfe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f6565bfee_1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af6565bfee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f679eceb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f679eceb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f679eceb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f679eceb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c5fc2bf7b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2c5fc2bf7b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hyperlink" Target="https://www.sciencedirect.com/science/article/pii/S0360319919342624#tbl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s://en.wikipedia.org/wiki/Steam_reform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i.org/10.1016/j.ijhydene.2023.06.011" TargetMode="External"/><Relationship Id="rId4" Type="http://schemas.openxmlformats.org/officeDocument/2006/relationships/hyperlink" Target="https://chem.libretexts.org/Bookshelves/Physical_and_Theoretical_Chemistry_Textbook_Maps/Supplemental_Modules_(Physical_and_Theoretical_Chemistry)/Equilibria/Le_Chateliers_Principle/The_Haber_Process" TargetMode="External"/><Relationship Id="rId5" Type="http://schemas.openxmlformats.org/officeDocument/2006/relationships/hyperlink" Target="https://doi.org/10.1016/j.ijhydene.2019.11.08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hyperlink" Target="https://en.wikipedia.org/wiki/Steam_reform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2.png"/><Relationship Id="rId6" Type="http://schemas.openxmlformats.org/officeDocument/2006/relationships/image" Target="../media/image6.png"/><Relationship Id="rId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Aspen Simulation: Haber-Bosch Process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600">
                <a:solidFill>
                  <a:schemeClr val="dk1"/>
                </a:solidFill>
                <a:highlight>
                  <a:srgbClr val="FFFFFF"/>
                </a:highlight>
              </a:rPr>
              <a:t>CHBE446</a:t>
            </a:r>
            <a:endParaRPr sz="1600">
              <a:solidFill>
                <a:schemeClr val="dk1"/>
              </a:solidFill>
              <a:highlight>
                <a:srgbClr val="FFFFFF"/>
              </a:highlight>
            </a:endParaRPr>
          </a:p>
          <a:p>
            <a:pPr indent="0" lvl="0" marL="0" rtl="0" algn="ctr">
              <a:spcBef>
                <a:spcPts val="0"/>
              </a:spcBef>
              <a:spcAft>
                <a:spcPts val="0"/>
              </a:spcAft>
              <a:buNone/>
            </a:pPr>
            <a:r>
              <a:rPr lang="en" sz="1600">
                <a:solidFill>
                  <a:schemeClr val="dk1"/>
                </a:solidFill>
                <a:highlight>
                  <a:srgbClr val="FFFFFF"/>
                </a:highlight>
              </a:rPr>
              <a:t>PhucLam Dinh, Matthew Hogan, Kaden Kovarcik, Ivan Lin, Jefferson Van</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353025" y="213725"/>
            <a:ext cx="3366050" cy="1434825"/>
          </a:xfrm>
          <a:prstGeom prst="rect">
            <a:avLst/>
          </a:prstGeom>
          <a:noFill/>
          <a:ln>
            <a:noFill/>
          </a:ln>
        </p:spPr>
      </p:pic>
      <p:pic>
        <p:nvPicPr>
          <p:cNvPr id="122" name="Google Shape;122;p22"/>
          <p:cNvPicPr preferRelativeResize="0"/>
          <p:nvPr/>
        </p:nvPicPr>
        <p:blipFill>
          <a:blip r:embed="rId4">
            <a:alphaModFix/>
          </a:blip>
          <a:stretch>
            <a:fillRect/>
          </a:stretch>
        </p:blipFill>
        <p:spPr>
          <a:xfrm>
            <a:off x="237381" y="1693924"/>
            <a:ext cx="7657969" cy="2373225"/>
          </a:xfrm>
          <a:prstGeom prst="rect">
            <a:avLst/>
          </a:prstGeom>
          <a:noFill/>
          <a:ln>
            <a:noFill/>
          </a:ln>
        </p:spPr>
      </p:pic>
      <p:pic>
        <p:nvPicPr>
          <p:cNvPr id="123" name="Google Shape;123;p22"/>
          <p:cNvPicPr preferRelativeResize="0"/>
          <p:nvPr/>
        </p:nvPicPr>
        <p:blipFill>
          <a:blip r:embed="rId5">
            <a:alphaModFix/>
          </a:blip>
          <a:stretch>
            <a:fillRect/>
          </a:stretch>
        </p:blipFill>
        <p:spPr>
          <a:xfrm>
            <a:off x="353025" y="4177224"/>
            <a:ext cx="6800401" cy="106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Reactions - Aspen Input</a:t>
            </a:r>
            <a:endParaRPr/>
          </a:p>
        </p:txBody>
      </p:sp>
      <p:pic>
        <p:nvPicPr>
          <p:cNvPr id="129" name="Google Shape;129;p23"/>
          <p:cNvPicPr preferRelativeResize="0"/>
          <p:nvPr/>
        </p:nvPicPr>
        <p:blipFill>
          <a:blip r:embed="rId3">
            <a:alphaModFix/>
          </a:blip>
          <a:stretch>
            <a:fillRect/>
          </a:stretch>
        </p:blipFill>
        <p:spPr>
          <a:xfrm>
            <a:off x="970813" y="1017725"/>
            <a:ext cx="7202370" cy="3820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 Aspen Input</a:t>
            </a:r>
            <a:endParaRPr/>
          </a:p>
        </p:txBody>
      </p:sp>
      <p:pic>
        <p:nvPicPr>
          <p:cNvPr id="135" name="Google Shape;135;p24"/>
          <p:cNvPicPr preferRelativeResize="0"/>
          <p:nvPr/>
        </p:nvPicPr>
        <p:blipFill>
          <a:blip r:embed="rId3">
            <a:alphaModFix/>
          </a:blip>
          <a:stretch>
            <a:fillRect/>
          </a:stretch>
        </p:blipFill>
        <p:spPr>
          <a:xfrm>
            <a:off x="972475" y="1017725"/>
            <a:ext cx="7199045" cy="3820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 Custom Equations</a:t>
            </a:r>
            <a:endParaRPr/>
          </a:p>
        </p:txBody>
      </p:sp>
      <p:sp>
        <p:nvSpPr>
          <p:cNvPr id="141" name="Google Shape;14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5"/>
          <p:cNvPicPr preferRelativeResize="0"/>
          <p:nvPr/>
        </p:nvPicPr>
        <p:blipFill>
          <a:blip r:embed="rId4">
            <a:alphaModFix/>
          </a:blip>
          <a:stretch>
            <a:fillRect/>
          </a:stretch>
        </p:blipFill>
        <p:spPr>
          <a:xfrm>
            <a:off x="320250" y="1152473"/>
            <a:ext cx="3166625" cy="698121"/>
          </a:xfrm>
          <a:prstGeom prst="rect">
            <a:avLst/>
          </a:prstGeom>
          <a:noFill/>
          <a:ln>
            <a:noFill/>
          </a:ln>
        </p:spPr>
      </p:pic>
      <p:pic>
        <p:nvPicPr>
          <p:cNvPr id="143" name="Google Shape;143;p25"/>
          <p:cNvPicPr preferRelativeResize="0"/>
          <p:nvPr/>
        </p:nvPicPr>
        <p:blipFill>
          <a:blip r:embed="rId5">
            <a:alphaModFix/>
          </a:blip>
          <a:stretch>
            <a:fillRect/>
          </a:stretch>
        </p:blipFill>
        <p:spPr>
          <a:xfrm>
            <a:off x="328797" y="2027919"/>
            <a:ext cx="2781495" cy="577756"/>
          </a:xfrm>
          <a:prstGeom prst="rect">
            <a:avLst/>
          </a:prstGeom>
          <a:noFill/>
          <a:ln>
            <a:noFill/>
          </a:ln>
        </p:spPr>
      </p:pic>
      <p:pic>
        <p:nvPicPr>
          <p:cNvPr id="144" name="Google Shape;144;p25"/>
          <p:cNvPicPr preferRelativeResize="0"/>
          <p:nvPr/>
        </p:nvPicPr>
        <p:blipFill>
          <a:blip r:embed="rId6">
            <a:alphaModFix/>
          </a:blip>
          <a:stretch>
            <a:fillRect/>
          </a:stretch>
        </p:blipFill>
        <p:spPr>
          <a:xfrm>
            <a:off x="328808" y="2723364"/>
            <a:ext cx="3149508" cy="529609"/>
          </a:xfrm>
          <a:prstGeom prst="rect">
            <a:avLst/>
          </a:prstGeom>
          <a:noFill/>
          <a:ln>
            <a:noFill/>
          </a:ln>
        </p:spPr>
      </p:pic>
      <p:pic>
        <p:nvPicPr>
          <p:cNvPr id="145" name="Google Shape;145;p25"/>
          <p:cNvPicPr preferRelativeResize="0"/>
          <p:nvPr/>
        </p:nvPicPr>
        <p:blipFill>
          <a:blip r:embed="rId7">
            <a:alphaModFix/>
          </a:blip>
          <a:stretch>
            <a:fillRect/>
          </a:stretch>
        </p:blipFill>
        <p:spPr>
          <a:xfrm>
            <a:off x="4335375" y="1152487"/>
            <a:ext cx="4496925" cy="2856625"/>
          </a:xfrm>
          <a:prstGeom prst="rect">
            <a:avLst/>
          </a:prstGeom>
          <a:noFill/>
          <a:ln>
            <a:noFill/>
          </a:ln>
        </p:spPr>
      </p:pic>
      <p:sp>
        <p:nvSpPr>
          <p:cNvPr id="146" name="Google Shape;146;p25"/>
          <p:cNvSpPr txBox="1"/>
          <p:nvPr/>
        </p:nvSpPr>
        <p:spPr>
          <a:xfrm>
            <a:off x="311700" y="3615875"/>
            <a:ext cx="3906600" cy="5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rPr>
              <a:t>Kinetic expressions for steam reforming (above) and high temperature shift conversion (right).</a:t>
            </a:r>
            <a:endParaRPr sz="1200">
              <a:solidFill>
                <a:schemeClr val="dk2"/>
              </a:solidFill>
            </a:endParaRPr>
          </a:p>
        </p:txBody>
      </p:sp>
      <p:sp>
        <p:nvSpPr>
          <p:cNvPr id="147" name="Google Shape;147;p25"/>
          <p:cNvSpPr txBox="1"/>
          <p:nvPr/>
        </p:nvSpPr>
        <p:spPr>
          <a:xfrm>
            <a:off x="8116875" y="4703625"/>
            <a:ext cx="9042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AspenTech</a:t>
            </a:r>
            <a:endParaRPr sz="11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 </a:t>
            </a:r>
            <a:r>
              <a:rPr lang="en"/>
              <a:t>Custom Equations</a:t>
            </a:r>
            <a:endParaRPr/>
          </a:p>
        </p:txBody>
      </p:sp>
      <p:pic>
        <p:nvPicPr>
          <p:cNvPr id="153" name="Google Shape;153;p26"/>
          <p:cNvPicPr preferRelativeResize="0"/>
          <p:nvPr/>
        </p:nvPicPr>
        <p:blipFill rotWithShape="1">
          <a:blip r:embed="rId3">
            <a:alphaModFix/>
          </a:blip>
          <a:srcRect b="2600" l="0" r="0" t="0"/>
          <a:stretch/>
        </p:blipFill>
        <p:spPr>
          <a:xfrm>
            <a:off x="4993175" y="2476863"/>
            <a:ext cx="3886373" cy="2004599"/>
          </a:xfrm>
          <a:prstGeom prst="rect">
            <a:avLst/>
          </a:prstGeom>
          <a:noFill/>
          <a:ln>
            <a:noFill/>
          </a:ln>
        </p:spPr>
      </p:pic>
      <p:pic>
        <p:nvPicPr>
          <p:cNvPr id="154" name="Google Shape;154;p26"/>
          <p:cNvPicPr preferRelativeResize="0"/>
          <p:nvPr/>
        </p:nvPicPr>
        <p:blipFill rotWithShape="1">
          <a:blip r:embed="rId4">
            <a:alphaModFix/>
          </a:blip>
          <a:srcRect b="0" l="0" r="0" t="4251"/>
          <a:stretch/>
        </p:blipFill>
        <p:spPr>
          <a:xfrm>
            <a:off x="152400" y="1085100"/>
            <a:ext cx="8832300" cy="1110847"/>
          </a:xfrm>
          <a:prstGeom prst="rect">
            <a:avLst/>
          </a:prstGeom>
          <a:noFill/>
          <a:ln>
            <a:noFill/>
          </a:ln>
        </p:spPr>
      </p:pic>
      <p:pic>
        <p:nvPicPr>
          <p:cNvPr id="155" name="Google Shape;155;p26"/>
          <p:cNvPicPr preferRelativeResize="0"/>
          <p:nvPr/>
        </p:nvPicPr>
        <p:blipFill>
          <a:blip r:embed="rId5">
            <a:alphaModFix/>
          </a:blip>
          <a:stretch>
            <a:fillRect/>
          </a:stretch>
        </p:blipFill>
        <p:spPr>
          <a:xfrm>
            <a:off x="152400" y="2457324"/>
            <a:ext cx="4721474" cy="2004601"/>
          </a:xfrm>
          <a:prstGeom prst="rect">
            <a:avLst/>
          </a:prstGeom>
          <a:noFill/>
          <a:ln>
            <a:noFill/>
          </a:ln>
        </p:spPr>
      </p:pic>
      <p:sp>
        <p:nvSpPr>
          <p:cNvPr id="156" name="Google Shape;156;p26"/>
          <p:cNvSpPr txBox="1"/>
          <p:nvPr/>
        </p:nvSpPr>
        <p:spPr>
          <a:xfrm>
            <a:off x="4993175" y="4762375"/>
            <a:ext cx="40866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6"/>
              </a:rPr>
              <a:t>Chen et al. (2020) International Journal of Hydrogen Energy</a:t>
            </a:r>
            <a:endParaRPr sz="11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Main Flowsheet - Steam Reforming</a:t>
            </a:r>
            <a:endParaRPr/>
          </a:p>
        </p:txBody>
      </p:sp>
      <p:pic>
        <p:nvPicPr>
          <p:cNvPr id="162" name="Google Shape;162;p27"/>
          <p:cNvPicPr preferRelativeResize="0"/>
          <p:nvPr/>
        </p:nvPicPr>
        <p:blipFill>
          <a:blip r:embed="rId3">
            <a:alphaModFix/>
          </a:blip>
          <a:stretch>
            <a:fillRect/>
          </a:stretch>
        </p:blipFill>
        <p:spPr>
          <a:xfrm>
            <a:off x="152400" y="1406750"/>
            <a:ext cx="8839200" cy="2154916"/>
          </a:xfrm>
          <a:prstGeom prst="rect">
            <a:avLst/>
          </a:prstGeom>
          <a:noFill/>
          <a:ln>
            <a:noFill/>
          </a:ln>
        </p:spPr>
      </p:pic>
      <p:sp>
        <p:nvSpPr>
          <p:cNvPr id="163" name="Google Shape;163;p27"/>
          <p:cNvSpPr txBox="1"/>
          <p:nvPr/>
        </p:nvSpPr>
        <p:spPr>
          <a:xfrm>
            <a:off x="311700" y="3722700"/>
            <a:ext cx="8520600" cy="1420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Steam Reforming: RPlug1, RStoic1, RPlug2</a:t>
            </a:r>
            <a:endParaRPr sz="1600">
              <a:solidFill>
                <a:schemeClr val="dk1"/>
              </a:solidFill>
            </a:endParaRPr>
          </a:p>
          <a:p>
            <a:pPr indent="-330200" lvl="0" marL="457200" rtl="0" algn="l">
              <a:spcBef>
                <a:spcPts val="1000"/>
              </a:spcBef>
              <a:spcAft>
                <a:spcPts val="1000"/>
              </a:spcAft>
              <a:buClr>
                <a:schemeClr val="dk1"/>
              </a:buClr>
              <a:buSzPts val="1600"/>
              <a:buChar char="●"/>
            </a:pPr>
            <a:r>
              <a:rPr lang="en" sz="1600">
                <a:solidFill>
                  <a:schemeClr val="dk1"/>
                </a:solidFill>
              </a:rPr>
              <a:t>Water-Gas Shift Reaction: HT-Shift, LT-Shift</a:t>
            </a:r>
            <a:endParaRPr sz="1600">
              <a:solidFill>
                <a:schemeClr val="dk1"/>
              </a:solidFill>
            </a:endParaRPr>
          </a:p>
        </p:txBody>
      </p:sp>
      <p:pic>
        <p:nvPicPr>
          <p:cNvPr id="164" name="Google Shape;164;p27"/>
          <p:cNvPicPr preferRelativeResize="0"/>
          <p:nvPr/>
        </p:nvPicPr>
        <p:blipFill rotWithShape="1">
          <a:blip r:embed="rId4">
            <a:alphaModFix/>
          </a:blip>
          <a:srcRect b="0" l="0" r="47451" t="0"/>
          <a:stretch/>
        </p:blipFill>
        <p:spPr>
          <a:xfrm>
            <a:off x="1372450" y="2934600"/>
            <a:ext cx="2596601" cy="462150"/>
          </a:xfrm>
          <a:prstGeom prst="rect">
            <a:avLst/>
          </a:prstGeom>
          <a:noFill/>
          <a:ln>
            <a:noFill/>
          </a:ln>
        </p:spPr>
      </p:pic>
      <p:pic>
        <p:nvPicPr>
          <p:cNvPr id="165" name="Google Shape;165;p27"/>
          <p:cNvPicPr preferRelativeResize="0"/>
          <p:nvPr/>
        </p:nvPicPr>
        <p:blipFill rotWithShape="1">
          <a:blip r:embed="rId5">
            <a:alphaModFix/>
          </a:blip>
          <a:srcRect b="0" l="0" r="53218" t="0"/>
          <a:stretch/>
        </p:blipFill>
        <p:spPr>
          <a:xfrm>
            <a:off x="5857050" y="2286088"/>
            <a:ext cx="2255949" cy="396250"/>
          </a:xfrm>
          <a:prstGeom prst="rect">
            <a:avLst/>
          </a:prstGeom>
          <a:noFill/>
          <a:ln>
            <a:noFill/>
          </a:ln>
        </p:spPr>
      </p:pic>
      <p:sp>
        <p:nvSpPr>
          <p:cNvPr id="166" name="Google Shape;166;p27"/>
          <p:cNvSpPr txBox="1"/>
          <p:nvPr/>
        </p:nvSpPr>
        <p:spPr>
          <a:xfrm>
            <a:off x="7042725" y="4703625"/>
            <a:ext cx="2043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6"/>
              </a:rPr>
              <a:t>Steam reforming - Wikipedia</a:t>
            </a:r>
            <a:endParaRPr sz="11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Block Specifications - Steam Reforming</a:t>
            </a:r>
            <a:endParaRPr/>
          </a:p>
        </p:txBody>
      </p:sp>
      <p:sp>
        <p:nvSpPr>
          <p:cNvPr id="172" name="Google Shape;172;p28"/>
          <p:cNvSpPr txBox="1"/>
          <p:nvPr>
            <p:ph idx="1" type="body"/>
          </p:nvPr>
        </p:nvSpPr>
        <p:spPr>
          <a:xfrm>
            <a:off x="311700" y="11893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lnSpc>
                <a:spcPct val="200000"/>
              </a:lnSpc>
              <a:spcBef>
                <a:spcPts val="0"/>
              </a:spcBef>
              <a:spcAft>
                <a:spcPts val="0"/>
              </a:spcAft>
              <a:buClr>
                <a:schemeClr val="dk1"/>
              </a:buClr>
              <a:buSzPct val="100000"/>
              <a:buChar char="●"/>
            </a:pPr>
            <a:r>
              <a:rPr lang="en">
                <a:solidFill>
                  <a:schemeClr val="dk1"/>
                </a:solidFill>
              </a:rPr>
              <a:t>COOLER1: 380 C, 28.7 bar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COOLER2: 210 C, 27.8 bar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HT-SHIFT: Adiabatic, 15.8 m length, 2.2 m diameter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LT-SHIFT: Adiabatic, 7.7 m length, 3.7 m diameter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RPLUG1: 791 C, 10 m length, 0.14 m diameter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RPLUG2: 978</a:t>
            </a:r>
            <a:r>
              <a:rPr lang="en">
                <a:solidFill>
                  <a:schemeClr val="dk1"/>
                </a:solidFill>
              </a:rPr>
              <a:t> C, 4.73 m length, 3 m diameter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RSTOIC1: 1257</a:t>
            </a:r>
            <a:r>
              <a:rPr lang="en">
                <a:solidFill>
                  <a:schemeClr val="dk1"/>
                </a:solidFill>
              </a:rPr>
              <a:t> C, 30.7 bar</a:t>
            </a:r>
            <a:endParaRPr>
              <a:solidFill>
                <a:schemeClr val="dk1"/>
              </a:solidFill>
            </a:endParaRPr>
          </a:p>
        </p:txBody>
      </p:sp>
      <p:sp>
        <p:nvSpPr>
          <p:cNvPr id="173" name="Google Shape;173;p28"/>
          <p:cNvSpPr txBox="1"/>
          <p:nvPr/>
        </p:nvSpPr>
        <p:spPr>
          <a:xfrm>
            <a:off x="8116875" y="4703625"/>
            <a:ext cx="9042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AspenTech</a:t>
            </a:r>
            <a:endParaRPr sz="11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Block Specifications - Aspen Input</a:t>
            </a:r>
            <a:endParaRPr/>
          </a:p>
        </p:txBody>
      </p:sp>
      <p:pic>
        <p:nvPicPr>
          <p:cNvPr id="179" name="Google Shape;179;p29"/>
          <p:cNvPicPr preferRelativeResize="0"/>
          <p:nvPr/>
        </p:nvPicPr>
        <p:blipFill>
          <a:blip r:embed="rId3">
            <a:alphaModFix/>
          </a:blip>
          <a:stretch>
            <a:fillRect/>
          </a:stretch>
        </p:blipFill>
        <p:spPr>
          <a:xfrm>
            <a:off x="859425" y="1017725"/>
            <a:ext cx="7425153" cy="38209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Stream Results - Steam Reforming</a:t>
            </a:r>
            <a:endParaRPr/>
          </a:p>
        </p:txBody>
      </p:sp>
      <p:pic>
        <p:nvPicPr>
          <p:cNvPr id="185" name="Google Shape;185;p30"/>
          <p:cNvPicPr preferRelativeResize="0"/>
          <p:nvPr/>
        </p:nvPicPr>
        <p:blipFill>
          <a:blip r:embed="rId3">
            <a:alphaModFix/>
          </a:blip>
          <a:stretch>
            <a:fillRect/>
          </a:stretch>
        </p:blipFill>
        <p:spPr>
          <a:xfrm>
            <a:off x="660463" y="1036301"/>
            <a:ext cx="7823076" cy="3648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Stream Results - Steam Reforming</a:t>
            </a:r>
            <a:endParaRPr/>
          </a:p>
        </p:txBody>
      </p:sp>
      <p:sp>
        <p:nvSpPr>
          <p:cNvPr id="191" name="Google Shape;191;p31"/>
          <p:cNvSpPr txBox="1"/>
          <p:nvPr>
            <p:ph idx="1" type="body"/>
          </p:nvPr>
        </p:nvSpPr>
        <p:spPr>
          <a:xfrm>
            <a:off x="311700" y="2877350"/>
            <a:ext cx="8520600" cy="1808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SYNGAS stream has an accumulation of carbon monoxide.</a:t>
            </a:r>
            <a:endParaRPr>
              <a:solidFill>
                <a:schemeClr val="dk1"/>
              </a:solidFill>
            </a:endParaRPr>
          </a:p>
          <a:p>
            <a:pPr indent="-342900" lvl="0" marL="457200" rtl="0" algn="l">
              <a:spcBef>
                <a:spcPts val="1000"/>
              </a:spcBef>
              <a:spcAft>
                <a:spcPts val="1000"/>
              </a:spcAft>
              <a:buClr>
                <a:schemeClr val="dk1"/>
              </a:buClr>
              <a:buSzPts val="1800"/>
              <a:buChar char="●"/>
            </a:pPr>
            <a:r>
              <a:rPr lang="en">
                <a:solidFill>
                  <a:schemeClr val="dk1"/>
                </a:solidFill>
              </a:rPr>
              <a:t>POSTLT product stream contains extracted hydrogen gas with minimal methane or carbon monoxide remaining.</a:t>
            </a:r>
            <a:endParaRPr>
              <a:solidFill>
                <a:schemeClr val="dk1"/>
              </a:solidFill>
            </a:endParaRPr>
          </a:p>
        </p:txBody>
      </p:sp>
      <p:pic>
        <p:nvPicPr>
          <p:cNvPr id="192" name="Google Shape;192;p31"/>
          <p:cNvPicPr preferRelativeResize="0"/>
          <p:nvPr/>
        </p:nvPicPr>
        <p:blipFill>
          <a:blip r:embed="rId3">
            <a:alphaModFix/>
          </a:blip>
          <a:stretch>
            <a:fillRect/>
          </a:stretch>
        </p:blipFill>
        <p:spPr>
          <a:xfrm>
            <a:off x="152400" y="1169075"/>
            <a:ext cx="8839197" cy="1402663"/>
          </a:xfrm>
          <a:prstGeom prst="rect">
            <a:avLst/>
          </a:prstGeom>
          <a:noFill/>
          <a:ln>
            <a:noFill/>
          </a:ln>
        </p:spPr>
      </p:pic>
      <p:pic>
        <p:nvPicPr>
          <p:cNvPr id="193" name="Google Shape;193;p31"/>
          <p:cNvPicPr preferRelativeResize="0"/>
          <p:nvPr/>
        </p:nvPicPr>
        <p:blipFill>
          <a:blip r:embed="rId4">
            <a:alphaModFix/>
          </a:blip>
          <a:stretch>
            <a:fillRect/>
          </a:stretch>
        </p:blipFill>
        <p:spPr>
          <a:xfrm>
            <a:off x="152400" y="899000"/>
            <a:ext cx="8839199" cy="270075"/>
          </a:xfrm>
          <a:prstGeom prst="rect">
            <a:avLst/>
          </a:prstGeom>
          <a:noFill/>
          <a:ln>
            <a:noFill/>
          </a:ln>
        </p:spPr>
      </p:pic>
      <p:sp>
        <p:nvSpPr>
          <p:cNvPr id="194" name="Google Shape;194;p31"/>
          <p:cNvSpPr/>
          <p:nvPr/>
        </p:nvSpPr>
        <p:spPr>
          <a:xfrm>
            <a:off x="7611900" y="908925"/>
            <a:ext cx="1379700" cy="1662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Reaction Theory</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Steam Reforming</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Haber-Bosch Process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Property Equations</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Methods</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Kinetics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Aspen Worksheets</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Main Flowsheet</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Block Specifications</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Stream Results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Main Flowsheet - Haber Bosch</a:t>
            </a:r>
            <a:endParaRPr/>
          </a:p>
        </p:txBody>
      </p:sp>
      <p:pic>
        <p:nvPicPr>
          <p:cNvPr id="200" name="Google Shape;200;p32"/>
          <p:cNvPicPr preferRelativeResize="0"/>
          <p:nvPr/>
        </p:nvPicPr>
        <p:blipFill>
          <a:blip r:embed="rId3">
            <a:alphaModFix/>
          </a:blip>
          <a:stretch>
            <a:fillRect/>
          </a:stretch>
        </p:blipFill>
        <p:spPr>
          <a:xfrm>
            <a:off x="2469388" y="1090525"/>
            <a:ext cx="3932475" cy="1289675"/>
          </a:xfrm>
          <a:prstGeom prst="rect">
            <a:avLst/>
          </a:prstGeom>
          <a:noFill/>
          <a:ln>
            <a:noFill/>
          </a:ln>
        </p:spPr>
      </p:pic>
      <p:pic>
        <p:nvPicPr>
          <p:cNvPr id="201" name="Google Shape;201;p32"/>
          <p:cNvPicPr preferRelativeResize="0"/>
          <p:nvPr/>
        </p:nvPicPr>
        <p:blipFill>
          <a:blip r:embed="rId4">
            <a:alphaModFix/>
          </a:blip>
          <a:stretch>
            <a:fillRect/>
          </a:stretch>
        </p:blipFill>
        <p:spPr>
          <a:xfrm>
            <a:off x="4431075" y="2782300"/>
            <a:ext cx="4267200" cy="2068430"/>
          </a:xfrm>
          <a:prstGeom prst="rect">
            <a:avLst/>
          </a:prstGeom>
          <a:noFill/>
          <a:ln>
            <a:noFill/>
          </a:ln>
        </p:spPr>
      </p:pic>
      <p:pic>
        <p:nvPicPr>
          <p:cNvPr id="202" name="Google Shape;202;p32"/>
          <p:cNvPicPr preferRelativeResize="0"/>
          <p:nvPr/>
        </p:nvPicPr>
        <p:blipFill>
          <a:blip r:embed="rId5">
            <a:alphaModFix/>
          </a:blip>
          <a:stretch>
            <a:fillRect/>
          </a:stretch>
        </p:blipFill>
        <p:spPr>
          <a:xfrm>
            <a:off x="716050" y="2669550"/>
            <a:ext cx="3008976" cy="2293863"/>
          </a:xfrm>
          <a:prstGeom prst="rect">
            <a:avLst/>
          </a:prstGeom>
          <a:noFill/>
          <a:ln>
            <a:noFill/>
          </a:ln>
        </p:spPr>
      </p:pic>
      <p:sp>
        <p:nvSpPr>
          <p:cNvPr id="203" name="Google Shape;203;p32"/>
          <p:cNvSpPr/>
          <p:nvPr/>
        </p:nvSpPr>
        <p:spPr>
          <a:xfrm>
            <a:off x="4476500" y="4326175"/>
            <a:ext cx="4221900" cy="18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09" name="Google Shape;20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chemeClr val="dk1"/>
              </a:buClr>
              <a:buSzPts val="1200"/>
              <a:buChar char="●"/>
            </a:pPr>
            <a:r>
              <a:rPr i="1" lang="en" sz="1350">
                <a:solidFill>
                  <a:schemeClr val="dk1"/>
                </a:solidFill>
                <a:highlight>
                  <a:schemeClr val="lt1"/>
                </a:highlight>
              </a:rPr>
              <a:t>Aspen plus Ammonia Model</a:t>
            </a:r>
            <a:r>
              <a:rPr lang="en" sz="1350">
                <a:solidFill>
                  <a:schemeClr val="dk1"/>
                </a:solidFill>
                <a:highlight>
                  <a:schemeClr val="lt1"/>
                </a:highlight>
              </a:rPr>
              <a:t>; AspenTech.</a:t>
            </a:r>
            <a:endParaRPr sz="1200">
              <a:solidFill>
                <a:schemeClr val="dk1"/>
              </a:solidFill>
              <a:highlight>
                <a:schemeClr val="lt1"/>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MUNSTER, P. (1981). </a:t>
            </a:r>
            <a:r>
              <a:rPr i="1" lang="en" sz="1200">
                <a:solidFill>
                  <a:schemeClr val="dk1"/>
                </a:solidFill>
                <a:highlight>
                  <a:srgbClr val="FFFFFF"/>
                </a:highlight>
              </a:rPr>
              <a:t>Kinetics of the steam reforming of methane with iron, nickel, and iron-nickel alloys as catalysts. Journal of Catalysis, 72(2), 279–287.</a:t>
            </a:r>
            <a:r>
              <a:rPr lang="en" sz="1200">
                <a:solidFill>
                  <a:schemeClr val="dk1"/>
                </a:solidFill>
                <a:highlight>
                  <a:srgbClr val="FFFFFF"/>
                </a:highlight>
              </a:rPr>
              <a:t> doi:10.1016/0021-9517(81)90010-5</a:t>
            </a:r>
            <a:endParaRPr sz="1200">
              <a:solidFill>
                <a:schemeClr val="dk1"/>
              </a:solidFill>
              <a:highlight>
                <a:srgbClr val="FFFFFF"/>
              </a:highlight>
            </a:endParaRPr>
          </a:p>
          <a:p>
            <a:pPr indent="-304800" lvl="0" marL="457200" rtl="0" algn="l">
              <a:spcBef>
                <a:spcPts val="0"/>
              </a:spcBef>
              <a:spcAft>
                <a:spcPts val="0"/>
              </a:spcAft>
              <a:buSzPts val="1200"/>
              <a:buChar char="●"/>
            </a:pPr>
            <a:r>
              <a:rPr lang="en" sz="1200">
                <a:solidFill>
                  <a:schemeClr val="dk1"/>
                </a:solidFill>
              </a:rPr>
              <a:t>Mostafa El-Shafie. A Comprehensive Assessment of Ammonia Synthesis Reaction Kinetics and Rate Equations. </a:t>
            </a:r>
            <a:r>
              <a:rPr i="1" lang="en" sz="1200">
                <a:solidFill>
                  <a:schemeClr val="dk1"/>
                </a:solidFill>
              </a:rPr>
              <a:t>International Journal of Hydrogen Energy</a:t>
            </a:r>
            <a:r>
              <a:rPr lang="en" sz="1200">
                <a:solidFill>
                  <a:schemeClr val="dk1"/>
                </a:solidFill>
              </a:rPr>
              <a:t> </a:t>
            </a:r>
            <a:r>
              <a:rPr b="1" lang="en" sz="1200">
                <a:solidFill>
                  <a:schemeClr val="dk1"/>
                </a:solidFill>
              </a:rPr>
              <a:t>2023</a:t>
            </a:r>
            <a:r>
              <a:rPr lang="en" sz="1200">
                <a:solidFill>
                  <a:schemeClr val="dk1"/>
                </a:solidFill>
              </a:rPr>
              <a:t>. </a:t>
            </a:r>
            <a:r>
              <a:rPr lang="en" sz="1200" u="sng">
                <a:solidFill>
                  <a:schemeClr val="hlink"/>
                </a:solidFill>
                <a:hlinkClick r:id="rId3"/>
              </a:rPr>
              <a:t>https://doi.org/10.1016/j.ijhydene.2023.06.011</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Clark, J. The Haber Process. Chemistry LibreTexts. </a:t>
            </a:r>
            <a:r>
              <a:rPr lang="en" sz="1200" u="sng">
                <a:solidFill>
                  <a:schemeClr val="hlink"/>
                </a:solidFill>
                <a:hlinkClick r:id="rId4"/>
              </a:rPr>
              <a:t>https://chem.libretexts.org/Bookshelves/Physical_and_Theoretical_Chemistry_Textbook_Maps/Supplemental_Modules_(Physical_and_Theoretical_Chemistry)/Equilibria/Le_Chateliers_Principle/The_Haber_Process</a:t>
            </a:r>
            <a:r>
              <a:rPr lang="en" sz="1200">
                <a:solidFill>
                  <a:schemeClr val="dk1"/>
                </a:solidFill>
              </a:rPr>
              <a:t>.</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Chen, K., Zhao, Y., Zhang, W., Feng, D., &amp; Sun, S. (2020). The intrinsic kinetics of methane steam reforming over a nickel-based catalyst in a micro fluidized bed reaction system. </a:t>
            </a:r>
            <a:r>
              <a:rPr i="1" lang="en" sz="1200">
                <a:solidFill>
                  <a:schemeClr val="dk1"/>
                </a:solidFill>
              </a:rPr>
              <a:t>International Journal of Hydrogen Energy</a:t>
            </a:r>
            <a:r>
              <a:rPr lang="en" sz="1200">
                <a:solidFill>
                  <a:schemeClr val="dk1"/>
                </a:solidFill>
              </a:rPr>
              <a:t>, </a:t>
            </a:r>
            <a:r>
              <a:rPr i="1" lang="en" sz="1200">
                <a:solidFill>
                  <a:schemeClr val="dk1"/>
                </a:solidFill>
              </a:rPr>
              <a:t>45</a:t>
            </a:r>
            <a:r>
              <a:rPr lang="en" sz="1200">
                <a:solidFill>
                  <a:schemeClr val="dk1"/>
                </a:solidFill>
              </a:rPr>
              <a:t>(3), 1615-1628. </a:t>
            </a:r>
            <a:r>
              <a:rPr lang="en" sz="1200" u="sng">
                <a:solidFill>
                  <a:schemeClr val="hlink"/>
                </a:solidFill>
                <a:hlinkClick r:id="rId5"/>
              </a:rPr>
              <a:t>https://doi.org/10.1016/j.ijhydene.2019.11.080</a:t>
            </a:r>
            <a:r>
              <a:rPr lang="en" sz="1200">
                <a:solidFill>
                  <a:schemeClr val="dk1"/>
                </a:solidFill>
              </a:rPr>
              <a:t>.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AspenTech. </a:t>
            </a:r>
            <a:r>
              <a:rPr i="1" lang="en" sz="1200">
                <a:solidFill>
                  <a:schemeClr val="dk1"/>
                </a:solidFill>
              </a:rPr>
              <a:t>Aspen Plus: Aspen Plus Ammonia Model.</a:t>
            </a:r>
            <a:r>
              <a:rPr lang="en"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Overall Process</a:t>
            </a:r>
            <a:endParaRPr/>
          </a:p>
        </p:txBody>
      </p:sp>
      <p:pic>
        <p:nvPicPr>
          <p:cNvPr id="67" name="Google Shape;67;p15"/>
          <p:cNvPicPr preferRelativeResize="0"/>
          <p:nvPr/>
        </p:nvPicPr>
        <p:blipFill>
          <a:blip r:embed="rId3">
            <a:alphaModFix/>
          </a:blip>
          <a:stretch>
            <a:fillRect/>
          </a:stretch>
        </p:blipFill>
        <p:spPr>
          <a:xfrm>
            <a:off x="2990688" y="1017725"/>
            <a:ext cx="3162632" cy="3820975"/>
          </a:xfrm>
          <a:prstGeom prst="rect">
            <a:avLst/>
          </a:prstGeom>
          <a:noFill/>
          <a:ln>
            <a:noFill/>
          </a:ln>
        </p:spPr>
      </p:pic>
      <p:sp>
        <p:nvSpPr>
          <p:cNvPr id="68" name="Google Shape;68;p15"/>
          <p:cNvSpPr txBox="1"/>
          <p:nvPr/>
        </p:nvSpPr>
        <p:spPr>
          <a:xfrm>
            <a:off x="8116875" y="4703625"/>
            <a:ext cx="9042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AspenTech</a:t>
            </a:r>
            <a:endParaRPr sz="11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Steam Reforming</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b="1" lang="en">
                <a:solidFill>
                  <a:schemeClr val="dk1"/>
                </a:solidFill>
              </a:rPr>
              <a:t>Two main reactions to produce hydrogen:</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u="sng">
                <a:solidFill>
                  <a:schemeClr val="dk1"/>
                </a:solidFill>
              </a:rPr>
              <a:t>Steam Reforming (SR):</a:t>
            </a:r>
            <a:endParaRPr u="sng">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Highly endothermic</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u="sng">
                <a:solidFill>
                  <a:schemeClr val="dk1"/>
                </a:solidFill>
              </a:rPr>
              <a:t>Water-Gas Shift Reaction (WGSR):</a:t>
            </a:r>
            <a:endParaRPr u="sng">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Slightly exothermic</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pic>
        <p:nvPicPr>
          <p:cNvPr id="75" name="Google Shape;75;p16"/>
          <p:cNvPicPr preferRelativeResize="0"/>
          <p:nvPr/>
        </p:nvPicPr>
        <p:blipFill>
          <a:blip r:embed="rId3">
            <a:alphaModFix/>
          </a:blip>
          <a:stretch>
            <a:fillRect/>
          </a:stretch>
        </p:blipFill>
        <p:spPr>
          <a:xfrm>
            <a:off x="2101275" y="2466038"/>
            <a:ext cx="4941450" cy="462150"/>
          </a:xfrm>
          <a:prstGeom prst="rect">
            <a:avLst/>
          </a:prstGeom>
          <a:noFill/>
          <a:ln>
            <a:noFill/>
          </a:ln>
        </p:spPr>
      </p:pic>
      <p:pic>
        <p:nvPicPr>
          <p:cNvPr id="76" name="Google Shape;76;p16"/>
          <p:cNvPicPr preferRelativeResize="0"/>
          <p:nvPr/>
        </p:nvPicPr>
        <p:blipFill>
          <a:blip r:embed="rId4">
            <a:alphaModFix/>
          </a:blip>
          <a:stretch>
            <a:fillRect/>
          </a:stretch>
        </p:blipFill>
        <p:spPr>
          <a:xfrm>
            <a:off x="2160800" y="3873775"/>
            <a:ext cx="4822400" cy="396250"/>
          </a:xfrm>
          <a:prstGeom prst="rect">
            <a:avLst/>
          </a:prstGeom>
          <a:noFill/>
          <a:ln>
            <a:noFill/>
          </a:ln>
        </p:spPr>
      </p:pic>
      <p:sp>
        <p:nvSpPr>
          <p:cNvPr id="77" name="Google Shape;77;p16"/>
          <p:cNvSpPr txBox="1"/>
          <p:nvPr/>
        </p:nvSpPr>
        <p:spPr>
          <a:xfrm>
            <a:off x="7042725" y="4703625"/>
            <a:ext cx="2043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5"/>
              </a:rPr>
              <a:t>Steam reforming - Wikipedia</a:t>
            </a:r>
            <a:endParaRPr sz="11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Haber-Bosch Process</a:t>
            </a:r>
            <a:endParaRPr/>
          </a:p>
        </p:txBody>
      </p:sp>
      <p:sp>
        <p:nvSpPr>
          <p:cNvPr id="83" name="Google Shape;83;p17"/>
          <p:cNvSpPr txBox="1"/>
          <p:nvPr>
            <p:ph idx="1" type="body"/>
          </p:nvPr>
        </p:nvSpPr>
        <p:spPr>
          <a:xfrm>
            <a:off x="311700" y="1152475"/>
            <a:ext cx="8520600" cy="266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Overall ammonia synthesis reaction:</a:t>
            </a:r>
            <a:endParaRPr b="1">
              <a:solidFill>
                <a:schemeClr val="dk1"/>
              </a:solidFill>
            </a:endParaRPr>
          </a:p>
          <a:p>
            <a:pPr indent="0" lvl="0" marL="0" rtl="0" algn="ctr">
              <a:spcBef>
                <a:spcPts val="1200"/>
              </a:spcBef>
              <a:spcAft>
                <a:spcPts val="0"/>
              </a:spcAft>
              <a:buNone/>
            </a:pPr>
            <a:r>
              <a:rPr lang="en">
                <a:solidFill>
                  <a:schemeClr val="dk1"/>
                </a:solidFill>
              </a:rPr>
              <a:t>N</a:t>
            </a:r>
            <a:r>
              <a:rPr baseline="-25000" lang="en">
                <a:solidFill>
                  <a:schemeClr val="dk1"/>
                </a:solidFill>
              </a:rPr>
              <a:t>2</a:t>
            </a:r>
            <a:r>
              <a:rPr lang="en">
                <a:solidFill>
                  <a:schemeClr val="dk1"/>
                </a:solidFill>
              </a:rPr>
              <a:t>​(g) + 3H</a:t>
            </a:r>
            <a:r>
              <a:rPr baseline="-25000" lang="en">
                <a:solidFill>
                  <a:schemeClr val="dk1"/>
                </a:solidFill>
              </a:rPr>
              <a:t>2</a:t>
            </a:r>
            <a:r>
              <a:rPr lang="en">
                <a:solidFill>
                  <a:schemeClr val="dk1"/>
                </a:solidFill>
              </a:rPr>
              <a:t>​(g) ⇌ 2NH</a:t>
            </a:r>
            <a:r>
              <a:rPr baseline="-25000" lang="en">
                <a:solidFill>
                  <a:schemeClr val="dk1"/>
                </a:solidFill>
              </a:rPr>
              <a:t>3</a:t>
            </a:r>
            <a:r>
              <a:rPr lang="en">
                <a:solidFill>
                  <a:schemeClr val="dk1"/>
                </a:solidFill>
              </a:rPr>
              <a:t>​(g)              ΔH=−92.4 kJ/mol</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3:1 Hydrogen to Nitrogen Ratio</a:t>
            </a:r>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Methods</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Clr>
                <a:schemeClr val="dk1"/>
              </a:buClr>
              <a:buSzPts val="1600"/>
              <a:buChar char="●"/>
            </a:pPr>
            <a:r>
              <a:rPr lang="en" sz="1600">
                <a:solidFill>
                  <a:schemeClr val="dk1"/>
                </a:solidFill>
              </a:rPr>
              <a:t>Base method: </a:t>
            </a:r>
            <a:r>
              <a:rPr b="1" lang="en" sz="1600">
                <a:solidFill>
                  <a:schemeClr val="dk1"/>
                </a:solidFill>
              </a:rPr>
              <a:t>Redlich-Kwong-Soave EOS</a:t>
            </a:r>
            <a:r>
              <a:rPr lang="en" sz="1600">
                <a:solidFill>
                  <a:schemeClr val="dk1"/>
                </a:solidFill>
              </a:rPr>
              <a:t> w/ Boston-Mathias modification (RKS-BM)</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Useful for process simulations at </a:t>
            </a:r>
            <a:r>
              <a:rPr b="1" lang="en" sz="1600">
                <a:solidFill>
                  <a:schemeClr val="dk1"/>
                </a:solidFill>
              </a:rPr>
              <a:t>high pressures</a:t>
            </a:r>
            <a:r>
              <a:rPr lang="en" sz="1600">
                <a:solidFill>
                  <a:schemeClr val="dk1"/>
                </a:solidFill>
              </a:rPr>
              <a:t> (Haber-Bosch: 150-300 bar)</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Soave and Boston-Mathias modifications add additional temperature-dependent corrections</a:t>
            </a:r>
            <a:endParaRPr sz="16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600"/>
          </a:p>
        </p:txBody>
      </p:sp>
      <p:pic>
        <p:nvPicPr>
          <p:cNvPr id="90" name="Google Shape;90;p18"/>
          <p:cNvPicPr preferRelativeResize="0"/>
          <p:nvPr/>
        </p:nvPicPr>
        <p:blipFill>
          <a:blip r:embed="rId3">
            <a:alphaModFix/>
          </a:blip>
          <a:stretch>
            <a:fillRect/>
          </a:stretch>
        </p:blipFill>
        <p:spPr>
          <a:xfrm>
            <a:off x="923520" y="2422000"/>
            <a:ext cx="3286775" cy="877350"/>
          </a:xfrm>
          <a:prstGeom prst="rect">
            <a:avLst/>
          </a:prstGeom>
          <a:noFill/>
          <a:ln>
            <a:noFill/>
          </a:ln>
        </p:spPr>
      </p:pic>
      <p:pic>
        <p:nvPicPr>
          <p:cNvPr id="91" name="Google Shape;91;p18"/>
          <p:cNvPicPr preferRelativeResize="0"/>
          <p:nvPr/>
        </p:nvPicPr>
        <p:blipFill>
          <a:blip r:embed="rId4">
            <a:alphaModFix/>
          </a:blip>
          <a:stretch>
            <a:fillRect/>
          </a:stretch>
        </p:blipFill>
        <p:spPr>
          <a:xfrm>
            <a:off x="4572000" y="2255501"/>
            <a:ext cx="3187900" cy="1617875"/>
          </a:xfrm>
          <a:prstGeom prst="rect">
            <a:avLst/>
          </a:prstGeom>
          <a:noFill/>
          <a:ln>
            <a:noFill/>
          </a:ln>
        </p:spPr>
      </p:pic>
      <p:sp>
        <p:nvSpPr>
          <p:cNvPr id="92" name="Google Shape;92;p18"/>
          <p:cNvSpPr txBox="1"/>
          <p:nvPr/>
        </p:nvSpPr>
        <p:spPr>
          <a:xfrm>
            <a:off x="5305850" y="4568875"/>
            <a:ext cx="3062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Redlich–Kwong equation of state - Wikipedia</a:t>
            </a:r>
            <a:endParaRPr sz="2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 - Aspen Input</a:t>
            </a:r>
            <a:endParaRPr/>
          </a:p>
        </p:txBody>
      </p:sp>
      <p:pic>
        <p:nvPicPr>
          <p:cNvPr id="98" name="Google Shape;98;p19"/>
          <p:cNvPicPr preferRelativeResize="0"/>
          <p:nvPr/>
        </p:nvPicPr>
        <p:blipFill>
          <a:blip r:embed="rId3">
            <a:alphaModFix/>
          </a:blip>
          <a:stretch>
            <a:fillRect/>
          </a:stretch>
        </p:blipFill>
        <p:spPr>
          <a:xfrm>
            <a:off x="981413" y="1017725"/>
            <a:ext cx="7181183" cy="3820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Van’t Hoff Equation was used for all three reactions</a:t>
            </a:r>
            <a:endParaRPr>
              <a:solidFill>
                <a:schemeClr val="dk1"/>
              </a:solidFill>
            </a:endParaRPr>
          </a:p>
        </p:txBody>
      </p:sp>
      <p:graphicFrame>
        <p:nvGraphicFramePr>
          <p:cNvPr id="105" name="Google Shape;105;p20"/>
          <p:cNvGraphicFramePr/>
          <p:nvPr/>
        </p:nvGraphicFramePr>
        <p:xfrm>
          <a:off x="952475" y="3092400"/>
          <a:ext cx="3000000" cy="3000000"/>
        </p:xfrm>
        <a:graphic>
          <a:graphicData uri="http://schemas.openxmlformats.org/drawingml/2006/table">
            <a:tbl>
              <a:tblPr>
                <a:noFill/>
                <a:tableStyleId>{2E51F38D-EC69-4D12-AE5F-FC12DD098CDA}</a:tableStyleId>
              </a:tblPr>
              <a:tblGrid>
                <a:gridCol w="812775"/>
                <a:gridCol w="857025"/>
                <a:gridCol w="916100"/>
                <a:gridCol w="923450"/>
                <a:gridCol w="1211250"/>
                <a:gridCol w="1152225"/>
                <a:gridCol w="136622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c>
                  <a:txBody>
                    <a:bodyPr/>
                    <a:lstStyle/>
                    <a:p>
                      <a:pPr indent="0" lvl="0" marL="0" rtl="0" algn="l">
                        <a:spcBef>
                          <a:spcPts val="0"/>
                        </a:spcBef>
                        <a:spcAft>
                          <a:spcPts val="0"/>
                        </a:spcAft>
                        <a:buNone/>
                      </a:pPr>
                      <a:r>
                        <a:rPr lang="en"/>
                        <a:t>Temp App. </a:t>
                      </a:r>
                      <a:r>
                        <a:rPr lang="en"/>
                        <a:t>(C)</a:t>
                      </a:r>
                      <a:endParaRPr/>
                    </a:p>
                  </a:txBody>
                  <a:tcPr marT="91425" marB="91425" marR="91425" marL="91425"/>
                </a:tc>
              </a:tr>
              <a:tr h="381000">
                <a:tc>
                  <a:txBody>
                    <a:bodyPr/>
                    <a:lstStyle/>
                    <a:p>
                      <a:pPr indent="0" lvl="0" marL="0" rtl="0" algn="l">
                        <a:spcBef>
                          <a:spcPts val="0"/>
                        </a:spcBef>
                        <a:spcAft>
                          <a:spcPts val="0"/>
                        </a:spcAft>
                        <a:buNone/>
                      </a:pPr>
                      <a:r>
                        <a:rPr lang="en"/>
                        <a:t>SR</a:t>
                      </a:r>
                      <a:endParaRPr/>
                    </a:p>
                  </a:txBody>
                  <a:tcPr marT="91425" marB="91425" marR="91425" marL="91425"/>
                </a:tc>
                <a:tc>
                  <a:txBody>
                    <a:bodyPr/>
                    <a:lstStyle/>
                    <a:p>
                      <a:pPr indent="0" lvl="0" marL="0" rtl="0" algn="l">
                        <a:spcBef>
                          <a:spcPts val="0"/>
                        </a:spcBef>
                        <a:spcAft>
                          <a:spcPts val="0"/>
                        </a:spcAft>
                        <a:buNone/>
                      </a:pPr>
                      <a:r>
                        <a:rPr lang="en"/>
                        <a:t>-1.586</a:t>
                      </a:r>
                      <a:endParaRPr/>
                    </a:p>
                  </a:txBody>
                  <a:tcPr marT="91425" marB="91425" marR="91425" marL="91425"/>
                </a:tc>
                <a:tc>
                  <a:txBody>
                    <a:bodyPr/>
                    <a:lstStyle/>
                    <a:p>
                      <a:pPr indent="0" lvl="0" marL="0" rtl="0" algn="l">
                        <a:spcBef>
                          <a:spcPts val="0"/>
                        </a:spcBef>
                        <a:spcAft>
                          <a:spcPts val="0"/>
                        </a:spcAft>
                        <a:buNone/>
                      </a:pPr>
                      <a:r>
                        <a:rPr lang="en"/>
                        <a:t>1569.6</a:t>
                      </a:r>
                      <a:endParaRPr/>
                    </a:p>
                  </a:txBody>
                  <a:tcPr marT="91425" marB="91425" marR="91425" marL="91425"/>
                </a:tc>
                <a:tc>
                  <a:txBody>
                    <a:bodyPr/>
                    <a:lstStyle/>
                    <a:p>
                      <a:pPr indent="0" lvl="0" marL="0" rtl="0" algn="l">
                        <a:spcBef>
                          <a:spcPts val="0"/>
                        </a:spcBef>
                        <a:spcAft>
                          <a:spcPts val="0"/>
                        </a:spcAft>
                        <a:buNone/>
                      </a:pPr>
                      <a:r>
                        <a:rPr lang="en"/>
                        <a:t>-0.5383</a:t>
                      </a:r>
                      <a:endParaRPr/>
                    </a:p>
                  </a:txBody>
                  <a:tcPr marT="91425" marB="91425" marR="91425" marL="91425"/>
                </a:tc>
                <a:tc>
                  <a:txBody>
                    <a:bodyPr/>
                    <a:lstStyle/>
                    <a:p>
                      <a:pPr indent="0" lvl="0" marL="0" rtl="0" algn="l">
                        <a:spcBef>
                          <a:spcPts val="0"/>
                        </a:spcBef>
                        <a:spcAft>
                          <a:spcPts val="0"/>
                        </a:spcAft>
                        <a:buNone/>
                      </a:pPr>
                      <a:r>
                        <a:rPr lang="en"/>
                        <a:t>-0.0016</a:t>
                      </a:r>
                      <a:endParaRPr/>
                    </a:p>
                  </a:txBody>
                  <a:tcPr marT="91425" marB="91425" marR="91425" marL="91425"/>
                </a:tc>
                <a:tc>
                  <a:txBody>
                    <a:bodyPr/>
                    <a:lstStyle/>
                    <a:p>
                      <a:pPr indent="0" lvl="0" marL="0" rtl="0" algn="l">
                        <a:spcBef>
                          <a:spcPts val="0"/>
                        </a:spcBef>
                        <a:spcAft>
                          <a:spcPts val="0"/>
                        </a:spcAft>
                        <a:buNone/>
                      </a:pPr>
                      <a:r>
                        <a:rPr lang="en"/>
                        <a:t>-1.176e-06</a:t>
                      </a:r>
                      <a:endParaRPr/>
                    </a:p>
                  </a:txBody>
                  <a:tcPr marT="91425" marB="91425" marR="91425" marL="91425"/>
                </a:tc>
                <a:tc>
                  <a:txBody>
                    <a:bodyPr/>
                    <a:lstStyle/>
                    <a:p>
                      <a:pPr indent="0" lvl="0" marL="0" rtl="0" algn="l">
                        <a:spcBef>
                          <a:spcPts val="0"/>
                        </a:spcBef>
                        <a:spcAft>
                          <a:spcPts val="0"/>
                        </a:spcAft>
                        <a:buNone/>
                      </a:pPr>
                      <a:r>
                        <a:rPr lang="en"/>
                        <a:t>900</a:t>
                      </a:r>
                      <a:endParaRPr/>
                    </a:p>
                  </a:txBody>
                  <a:tcPr marT="91425" marB="91425" marR="91425" marL="91425"/>
                </a:tc>
              </a:tr>
              <a:tr h="381000">
                <a:tc>
                  <a:txBody>
                    <a:bodyPr/>
                    <a:lstStyle/>
                    <a:p>
                      <a:pPr indent="0" lvl="0" marL="0" rtl="0" algn="l">
                        <a:spcBef>
                          <a:spcPts val="0"/>
                        </a:spcBef>
                        <a:spcAft>
                          <a:spcPts val="0"/>
                        </a:spcAft>
                        <a:buNone/>
                      </a:pPr>
                      <a:r>
                        <a:rPr lang="en"/>
                        <a:t>WGSR</a:t>
                      </a:r>
                      <a:endParaRPr/>
                    </a:p>
                  </a:txBody>
                  <a:tcPr marT="91425" marB="91425" marR="91425" marL="91425"/>
                </a:tc>
                <a:tc>
                  <a:txBody>
                    <a:bodyPr/>
                    <a:lstStyle/>
                    <a:p>
                      <a:pPr indent="0" lvl="0" marL="0" rtl="0" algn="l">
                        <a:spcBef>
                          <a:spcPts val="0"/>
                        </a:spcBef>
                        <a:spcAft>
                          <a:spcPts val="0"/>
                        </a:spcAft>
                        <a:buNone/>
                      </a:pPr>
                      <a:r>
                        <a:rPr lang="en"/>
                        <a:t>6.179</a:t>
                      </a:r>
                      <a:endParaRPr/>
                    </a:p>
                  </a:txBody>
                  <a:tcPr marT="91425" marB="91425" marR="91425" marL="91425"/>
                </a:tc>
                <a:tc>
                  <a:txBody>
                    <a:bodyPr/>
                    <a:lstStyle/>
                    <a:p>
                      <a:pPr indent="0" lvl="0" marL="0" rtl="0" algn="l">
                        <a:spcBef>
                          <a:spcPts val="0"/>
                        </a:spcBef>
                        <a:spcAft>
                          <a:spcPts val="0"/>
                        </a:spcAft>
                        <a:buNone/>
                      </a:pPr>
                      <a:r>
                        <a:rPr lang="en"/>
                        <a:t>-1899</a:t>
                      </a:r>
                      <a:endParaRPr/>
                    </a:p>
                  </a:txBody>
                  <a:tcPr marT="91425" marB="91425" marR="91425" marL="91425"/>
                </a:tc>
                <a:tc>
                  <a:txBody>
                    <a:bodyPr/>
                    <a:lstStyle/>
                    <a:p>
                      <a:pPr indent="0" lvl="0" marL="0" rtl="0" algn="l">
                        <a:spcBef>
                          <a:spcPts val="0"/>
                        </a:spcBef>
                        <a:spcAft>
                          <a:spcPts val="0"/>
                        </a:spcAft>
                        <a:buNone/>
                      </a:pPr>
                      <a:r>
                        <a:rPr lang="en"/>
                        <a:t>0.1184</a:t>
                      </a:r>
                      <a:endParaRPr/>
                    </a:p>
                  </a:txBody>
                  <a:tcPr marT="91425" marB="91425" marR="91425" marL="91425"/>
                </a:tc>
                <a:tc>
                  <a:txBody>
                    <a:bodyPr/>
                    <a:lstStyle/>
                    <a:p>
                      <a:pPr indent="0" lvl="0" marL="0" rtl="0" algn="l">
                        <a:spcBef>
                          <a:spcPts val="0"/>
                        </a:spcBef>
                        <a:spcAft>
                          <a:spcPts val="0"/>
                        </a:spcAft>
                        <a:buNone/>
                      </a:pPr>
                      <a:r>
                        <a:rPr lang="en"/>
                        <a:t>-0.001157</a:t>
                      </a:r>
                      <a:endParaRPr/>
                    </a:p>
                  </a:txBody>
                  <a:tcPr marT="91425" marB="91425" marR="91425" marL="91425"/>
                </a:tc>
                <a:tc>
                  <a:txBody>
                    <a:bodyPr/>
                    <a:lstStyle/>
                    <a:p>
                      <a:pPr indent="0" lvl="0" marL="0" rtl="0" algn="l">
                        <a:spcBef>
                          <a:spcPts val="0"/>
                        </a:spcBef>
                        <a:spcAft>
                          <a:spcPts val="0"/>
                        </a:spcAft>
                        <a:buNone/>
                      </a:pPr>
                      <a:r>
                        <a:rPr lang="en"/>
                        <a:t>-407900</a:t>
                      </a:r>
                      <a:endParaRPr/>
                    </a:p>
                  </a:txBody>
                  <a:tcPr marT="91425" marB="91425" marR="91425" marL="91425"/>
                </a:tc>
                <a:tc>
                  <a:txBody>
                    <a:bodyPr/>
                    <a:lstStyle/>
                    <a:p>
                      <a:pPr indent="0" lvl="0" marL="0" rtl="0" algn="l">
                        <a:spcBef>
                          <a:spcPts val="0"/>
                        </a:spcBef>
                        <a:spcAft>
                          <a:spcPts val="0"/>
                        </a:spcAft>
                        <a:buNone/>
                      </a:pPr>
                      <a:r>
                        <a:rPr lang="en"/>
                        <a:t>300</a:t>
                      </a:r>
                      <a:endParaRPr/>
                    </a:p>
                  </a:txBody>
                  <a:tcPr marT="91425" marB="91425" marR="91425" marL="91425"/>
                </a:tc>
              </a:tr>
              <a:tr h="381000">
                <a:tc>
                  <a:txBody>
                    <a:bodyPr/>
                    <a:lstStyle/>
                    <a:p>
                      <a:pPr indent="0" lvl="0" marL="0" rtl="0" algn="l">
                        <a:spcBef>
                          <a:spcPts val="0"/>
                        </a:spcBef>
                        <a:spcAft>
                          <a:spcPts val="0"/>
                        </a:spcAft>
                        <a:buNone/>
                      </a:pPr>
                      <a:r>
                        <a:rPr lang="en"/>
                        <a:t>HB</a:t>
                      </a:r>
                      <a:endParaRPr/>
                    </a:p>
                  </a:txBody>
                  <a:tcPr marT="91425" marB="91425" marR="91425" marL="91425"/>
                </a:tc>
                <a:tc>
                  <a:txBody>
                    <a:bodyPr/>
                    <a:lstStyle/>
                    <a:p>
                      <a:pPr indent="0" lvl="0" marL="0" rtl="0" algn="l">
                        <a:spcBef>
                          <a:spcPts val="0"/>
                        </a:spcBef>
                        <a:spcAft>
                          <a:spcPts val="0"/>
                        </a:spcAft>
                        <a:buNone/>
                      </a:pPr>
                      <a:r>
                        <a:rPr lang="en"/>
                        <a:t>-19.66</a:t>
                      </a:r>
                      <a:endParaRPr/>
                    </a:p>
                  </a:txBody>
                  <a:tcPr marT="91425" marB="91425" marR="91425" marL="91425"/>
                </a:tc>
                <a:tc>
                  <a:txBody>
                    <a:bodyPr/>
                    <a:lstStyle/>
                    <a:p>
                      <a:pPr indent="0" lvl="0" marL="0" rtl="0" algn="l">
                        <a:spcBef>
                          <a:spcPts val="0"/>
                        </a:spcBef>
                        <a:spcAft>
                          <a:spcPts val="0"/>
                        </a:spcAft>
                        <a:buNone/>
                      </a:pPr>
                      <a:r>
                        <a:rPr lang="en"/>
                        <a:t>9727.0</a:t>
                      </a:r>
                      <a:endParaRPr/>
                    </a:p>
                  </a:txBody>
                  <a:tcPr marT="91425" marB="91425" marR="91425" marL="91425"/>
                </a:tc>
                <a:tc>
                  <a:txBody>
                    <a:bodyPr/>
                    <a:lstStyle/>
                    <a:p>
                      <a:pPr indent="0" lvl="0" marL="0" rtl="0" algn="l">
                        <a:spcBef>
                          <a:spcPts val="0"/>
                        </a:spcBef>
                        <a:spcAft>
                          <a:spcPts val="0"/>
                        </a:spcAft>
                        <a:buNone/>
                      </a:pPr>
                      <a:r>
                        <a:rPr lang="en"/>
                        <a:t>3.775</a:t>
                      </a:r>
                      <a:endParaRPr/>
                    </a:p>
                  </a:txBody>
                  <a:tcPr marT="91425" marB="91425" marR="91425" marL="91425"/>
                </a:tc>
                <a:tc>
                  <a:txBody>
                    <a:bodyPr/>
                    <a:lstStyle/>
                    <a:p>
                      <a:pPr indent="0" lvl="0" marL="0" rtl="0" algn="l">
                        <a:spcBef>
                          <a:spcPts val="0"/>
                        </a:spcBef>
                        <a:spcAft>
                          <a:spcPts val="0"/>
                        </a:spcAft>
                        <a:buNone/>
                      </a:pPr>
                      <a:r>
                        <a:rPr lang="en"/>
                        <a:t>-0.0000021</a:t>
                      </a:r>
                      <a:endParaRPr/>
                    </a:p>
                  </a:txBody>
                  <a:tcPr marT="91425" marB="91425" marR="91425" marL="91425"/>
                </a:tc>
                <a:tc>
                  <a:txBody>
                    <a:bodyPr/>
                    <a:lstStyle/>
                    <a:p>
                      <a:pPr indent="0" lvl="0" marL="0" rtl="0" algn="l">
                        <a:spcBef>
                          <a:spcPts val="0"/>
                        </a:spcBef>
                        <a:spcAft>
                          <a:spcPts val="0"/>
                        </a:spcAft>
                        <a:buNone/>
                      </a:pPr>
                      <a:r>
                        <a:rPr lang="en"/>
                        <a:t>-1.4e8</a:t>
                      </a:r>
                      <a:endParaRPr/>
                    </a:p>
                  </a:txBody>
                  <a:tcPr marT="91425" marB="91425" marR="91425" marL="91425"/>
                </a:tc>
                <a:tc>
                  <a:txBody>
                    <a:bodyPr/>
                    <a:lstStyle/>
                    <a:p>
                      <a:pPr indent="0" lvl="0" marL="0" rtl="0" algn="l">
                        <a:spcBef>
                          <a:spcPts val="0"/>
                        </a:spcBef>
                        <a:spcAft>
                          <a:spcPts val="0"/>
                        </a:spcAft>
                        <a:buNone/>
                      </a:pPr>
                      <a:r>
                        <a:rPr lang="en"/>
                        <a:t>400</a:t>
                      </a:r>
                      <a:endParaRPr/>
                    </a:p>
                  </a:txBody>
                  <a:tcPr marT="91425" marB="91425" marR="91425" marL="91425"/>
                </a:tc>
              </a:tr>
            </a:tbl>
          </a:graphicData>
        </a:graphic>
      </p:graphicFrame>
      <p:pic>
        <p:nvPicPr>
          <p:cNvPr id="106" name="Google Shape;106;p20"/>
          <p:cNvPicPr preferRelativeResize="0"/>
          <p:nvPr/>
        </p:nvPicPr>
        <p:blipFill>
          <a:blip r:embed="rId3">
            <a:alphaModFix/>
          </a:blip>
          <a:stretch>
            <a:fillRect/>
          </a:stretch>
        </p:blipFill>
        <p:spPr>
          <a:xfrm>
            <a:off x="1964175" y="1917075"/>
            <a:ext cx="5215650" cy="879750"/>
          </a:xfrm>
          <a:prstGeom prst="rect">
            <a:avLst/>
          </a:prstGeom>
          <a:noFill/>
          <a:ln>
            <a:noFill/>
          </a:ln>
        </p:spPr>
      </p:pic>
      <p:sp>
        <p:nvSpPr>
          <p:cNvPr id="107" name="Google Shape;107;p20"/>
          <p:cNvSpPr txBox="1"/>
          <p:nvPr/>
        </p:nvSpPr>
        <p:spPr>
          <a:xfrm>
            <a:off x="8116875" y="4703625"/>
            <a:ext cx="9042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AspenTech</a:t>
            </a:r>
            <a:endParaRPr sz="11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633075" y="1808050"/>
            <a:ext cx="2333625" cy="1133475"/>
          </a:xfrm>
          <a:prstGeom prst="rect">
            <a:avLst/>
          </a:prstGeom>
          <a:noFill/>
          <a:ln>
            <a:noFill/>
          </a:ln>
        </p:spPr>
      </p:pic>
      <p:pic>
        <p:nvPicPr>
          <p:cNvPr id="113" name="Google Shape;113;p21"/>
          <p:cNvPicPr preferRelativeResize="0"/>
          <p:nvPr/>
        </p:nvPicPr>
        <p:blipFill>
          <a:blip r:embed="rId4">
            <a:alphaModFix/>
          </a:blip>
          <a:stretch>
            <a:fillRect/>
          </a:stretch>
        </p:blipFill>
        <p:spPr>
          <a:xfrm>
            <a:off x="3279600" y="1848825"/>
            <a:ext cx="3987974" cy="1051925"/>
          </a:xfrm>
          <a:prstGeom prst="rect">
            <a:avLst/>
          </a:prstGeom>
          <a:noFill/>
          <a:ln>
            <a:noFill/>
          </a:ln>
        </p:spPr>
      </p:pic>
      <p:pic>
        <p:nvPicPr>
          <p:cNvPr id="114" name="Google Shape;114;p21"/>
          <p:cNvPicPr preferRelativeResize="0"/>
          <p:nvPr/>
        </p:nvPicPr>
        <p:blipFill>
          <a:blip r:embed="rId5">
            <a:alphaModFix/>
          </a:blip>
          <a:stretch>
            <a:fillRect/>
          </a:stretch>
        </p:blipFill>
        <p:spPr>
          <a:xfrm>
            <a:off x="4135350" y="3478736"/>
            <a:ext cx="3454800" cy="799914"/>
          </a:xfrm>
          <a:prstGeom prst="rect">
            <a:avLst/>
          </a:prstGeom>
          <a:noFill/>
          <a:ln>
            <a:noFill/>
          </a:ln>
        </p:spPr>
      </p:pic>
      <p:pic>
        <p:nvPicPr>
          <p:cNvPr id="115" name="Google Shape;115;p21"/>
          <p:cNvPicPr preferRelativeResize="0"/>
          <p:nvPr/>
        </p:nvPicPr>
        <p:blipFill>
          <a:blip r:embed="rId6">
            <a:alphaModFix/>
          </a:blip>
          <a:stretch>
            <a:fillRect/>
          </a:stretch>
        </p:blipFill>
        <p:spPr>
          <a:xfrm>
            <a:off x="273925" y="3171950"/>
            <a:ext cx="3482693" cy="1133475"/>
          </a:xfrm>
          <a:prstGeom prst="rect">
            <a:avLst/>
          </a:prstGeom>
          <a:noFill/>
          <a:ln>
            <a:noFill/>
          </a:ln>
        </p:spPr>
      </p:pic>
      <p:pic>
        <p:nvPicPr>
          <p:cNvPr id="116" name="Google Shape;116;p21"/>
          <p:cNvPicPr preferRelativeResize="0"/>
          <p:nvPr/>
        </p:nvPicPr>
        <p:blipFill>
          <a:blip r:embed="rId7">
            <a:alphaModFix/>
          </a:blip>
          <a:stretch>
            <a:fillRect/>
          </a:stretch>
        </p:blipFill>
        <p:spPr>
          <a:xfrm>
            <a:off x="322563" y="383000"/>
            <a:ext cx="7267575" cy="129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